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ebas Neue Cyrillic"/>
      <p:regular r:id="rId11"/>
    </p:embeddedFont>
    <p:embeddedFont>
      <p:font typeface="Open Sans" panose="020B0606030504020204" pitchFamily="34" charset="0"/>
      <p:regular r:id="rId12"/>
      <p:bold r:id="rId13"/>
    </p:embeddedFont>
    <p:embeddedFont>
      <p:font typeface="Open Sans Bold" panose="020B0806030504020204"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chaitaannya/ML_project_-car-price-preidictio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png"/><Relationship Id="rId3" Type="http://schemas.openxmlformats.org/officeDocument/2006/relationships/image" Target="../media/image3.svg"/><Relationship Id="rId7" Type="http://schemas.openxmlformats.org/officeDocument/2006/relationships/image" Target="../media/image17.jpeg"/><Relationship Id="rId12" Type="http://schemas.openxmlformats.org/officeDocument/2006/relationships/image" Target="../media/image22.svg"/><Relationship Id="rId2" Type="http://schemas.openxmlformats.org/officeDocument/2006/relationships/image" Target="../media/image2.png"/><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5.sv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4.png"/><Relationship Id="rId9" Type="http://schemas.openxmlformats.org/officeDocument/2006/relationships/image" Target="../media/image19.png"/><Relationship Id="rId1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458518"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46544"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5019979"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657045"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5587584"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2" name="TextBox 12"/>
          <p:cNvSpPr txBox="1"/>
          <p:nvPr/>
        </p:nvSpPr>
        <p:spPr>
          <a:xfrm>
            <a:off x="2349307"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13" name="TextBox 13"/>
          <p:cNvSpPr txBox="1"/>
          <p:nvPr/>
        </p:nvSpPr>
        <p:spPr>
          <a:xfrm>
            <a:off x="12649510"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4" name="TextBox 14"/>
          <p:cNvSpPr txBox="1"/>
          <p:nvPr/>
        </p:nvSpPr>
        <p:spPr>
          <a:xfrm>
            <a:off x="10960363"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5" name="TextBox 15"/>
          <p:cNvSpPr txBox="1"/>
          <p:nvPr/>
        </p:nvSpPr>
        <p:spPr>
          <a:xfrm>
            <a:off x="9481957"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6" name="TextBox 16"/>
          <p:cNvSpPr txBox="1"/>
          <p:nvPr/>
        </p:nvSpPr>
        <p:spPr>
          <a:xfrm>
            <a:off x="8035698"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sp>
        <p:nvSpPr>
          <p:cNvPr id="17" name="TextBox 17"/>
          <p:cNvSpPr txBox="1"/>
          <p:nvPr/>
        </p:nvSpPr>
        <p:spPr>
          <a:xfrm>
            <a:off x="419140" y="2297814"/>
            <a:ext cx="11071471" cy="3181997"/>
          </a:xfrm>
          <a:prstGeom prst="rect">
            <a:avLst/>
          </a:prstGeom>
        </p:spPr>
        <p:txBody>
          <a:bodyPr lIns="0" tIns="0" rIns="0" bIns="0" rtlCol="0" anchor="t">
            <a:spAutoFit/>
          </a:bodyPr>
          <a:lstStyle/>
          <a:p>
            <a:pPr algn="l">
              <a:lnSpc>
                <a:spcPts val="26077"/>
              </a:lnSpc>
              <a:spcBef>
                <a:spcPct val="0"/>
              </a:spcBef>
            </a:pPr>
            <a:r>
              <a:rPr lang="en-US" sz="18626">
                <a:solidFill>
                  <a:srgbClr val="FFFFFF"/>
                </a:solidFill>
                <a:latin typeface="Bebas Neue Cyrillic"/>
                <a:ea typeface="Bebas Neue Cyrillic"/>
                <a:cs typeface="Bebas Neue Cyrillic"/>
                <a:sym typeface="Bebas Neue Cyrillic"/>
              </a:rPr>
              <a:t>Artificial</a:t>
            </a:r>
          </a:p>
        </p:txBody>
      </p:sp>
      <p:sp>
        <p:nvSpPr>
          <p:cNvPr id="18" name="TextBox 18"/>
          <p:cNvSpPr txBox="1"/>
          <p:nvPr/>
        </p:nvSpPr>
        <p:spPr>
          <a:xfrm>
            <a:off x="419140" y="4424292"/>
            <a:ext cx="11468060" cy="3181997"/>
          </a:xfrm>
          <a:prstGeom prst="rect">
            <a:avLst/>
          </a:prstGeom>
        </p:spPr>
        <p:txBody>
          <a:bodyPr wrap="square" lIns="0" tIns="0" rIns="0" bIns="0" rtlCol="0" anchor="t">
            <a:spAutoFit/>
          </a:bodyPr>
          <a:lstStyle/>
          <a:p>
            <a:pPr algn="l">
              <a:lnSpc>
                <a:spcPts val="26077"/>
              </a:lnSpc>
              <a:spcBef>
                <a:spcPct val="0"/>
              </a:spcBef>
            </a:pPr>
            <a:r>
              <a:rPr lang="en-US" sz="18626" dirty="0">
                <a:solidFill>
                  <a:srgbClr val="0CC2E6"/>
                </a:solidFill>
                <a:latin typeface="Bebas Neue Cyrillic"/>
                <a:ea typeface="Bebas Neue Cyrillic"/>
                <a:cs typeface="Bebas Neue Cyrillic"/>
                <a:sym typeface="Bebas Neue Cyrillic"/>
              </a:rPr>
              <a:t>Intelligence</a:t>
            </a:r>
          </a:p>
        </p:txBody>
      </p:sp>
      <p:sp>
        <p:nvSpPr>
          <p:cNvPr id="19" name="TextBox 19"/>
          <p:cNvSpPr txBox="1"/>
          <p:nvPr/>
        </p:nvSpPr>
        <p:spPr>
          <a:xfrm>
            <a:off x="6800734" y="9191625"/>
            <a:ext cx="11166399" cy="541725"/>
          </a:xfrm>
          <a:prstGeom prst="rect">
            <a:avLst/>
          </a:prstGeom>
        </p:spPr>
        <p:txBody>
          <a:bodyPr lIns="0" tIns="0" rIns="0" bIns="0" rtlCol="0" anchor="t">
            <a:spAutoFit/>
          </a:bodyPr>
          <a:lstStyle/>
          <a:p>
            <a:pPr algn="ctr">
              <a:lnSpc>
                <a:spcPts val="4516"/>
              </a:lnSpc>
              <a:spcBef>
                <a:spcPct val="0"/>
              </a:spcBef>
            </a:pPr>
            <a:r>
              <a:rPr lang="en-US" sz="3226" u="sng">
                <a:solidFill>
                  <a:srgbClr val="FFFFFF"/>
                </a:solidFill>
                <a:latin typeface="Open Sans"/>
                <a:ea typeface="Open Sans"/>
                <a:cs typeface="Open Sans"/>
                <a:sym typeface="Open Sans"/>
                <a:hlinkClick r:id="rId7" tooltip="https://github.com/chaitaannya/ML_project_-car-price-preidiction-"/>
              </a:rPr>
              <a:t>github.com/chaitaannya/ML_project_-car-price-preidiction-</a:t>
            </a:r>
          </a:p>
        </p:txBody>
      </p:sp>
      <p:sp>
        <p:nvSpPr>
          <p:cNvPr id="20" name="TextBox 20"/>
          <p:cNvSpPr txBox="1"/>
          <p:nvPr/>
        </p:nvSpPr>
        <p:spPr>
          <a:xfrm>
            <a:off x="6840304" y="7568189"/>
            <a:ext cx="7618214" cy="727710"/>
          </a:xfrm>
          <a:prstGeom prst="rect">
            <a:avLst/>
          </a:prstGeom>
        </p:spPr>
        <p:txBody>
          <a:bodyPr lIns="0" tIns="0" rIns="0" bIns="0" rtlCol="0" anchor="t">
            <a:spAutoFit/>
          </a:bodyPr>
          <a:lstStyle/>
          <a:p>
            <a:pPr algn="ctr">
              <a:lnSpc>
                <a:spcPts val="2939"/>
              </a:lnSpc>
            </a:pPr>
            <a:r>
              <a:rPr lang="en-US" sz="2099">
                <a:solidFill>
                  <a:srgbClr val="0CC2E6"/>
                </a:solidFill>
                <a:latin typeface="Open Sans"/>
                <a:ea typeface="Open Sans"/>
                <a:cs typeface="Open Sans"/>
                <a:sym typeface="Open Sans"/>
              </a:rPr>
              <a:t>Smart Buy, </a:t>
            </a:r>
          </a:p>
          <a:p>
            <a:pPr algn="ctr">
              <a:lnSpc>
                <a:spcPts val="2939"/>
              </a:lnSpc>
              <a:spcBef>
                <a:spcPct val="0"/>
              </a:spcBef>
            </a:pPr>
            <a:r>
              <a:rPr lang="en-US" sz="2099">
                <a:solidFill>
                  <a:srgbClr val="0CC2E6"/>
                </a:solidFill>
                <a:latin typeface="Open Sans"/>
                <a:ea typeface="Open Sans"/>
                <a:cs typeface="Open Sans"/>
                <a:sym typeface="Open Sans"/>
              </a:rPr>
              <a:t>Predicting the prices of used cars accurately using ML models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4" name="TextBox 14"/>
          <p:cNvSpPr txBox="1"/>
          <p:nvPr/>
        </p:nvSpPr>
        <p:spPr>
          <a:xfrm>
            <a:off x="2131463"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grpSp>
        <p:nvGrpSpPr>
          <p:cNvPr id="19" name="Group 19"/>
          <p:cNvGrpSpPr/>
          <p:nvPr/>
        </p:nvGrpSpPr>
        <p:grpSpPr>
          <a:xfrm>
            <a:off x="0" y="3599546"/>
            <a:ext cx="6687454" cy="6687454"/>
            <a:chOff x="0" y="0"/>
            <a:chExt cx="8916606" cy="8916606"/>
          </a:xfrm>
        </p:grpSpPr>
        <p:pic>
          <p:nvPicPr>
            <p:cNvPr id="20" name="Picture 20"/>
            <p:cNvPicPr>
              <a:picLocks noChangeAspect="1"/>
            </p:cNvPicPr>
            <p:nvPr/>
          </p:nvPicPr>
          <p:blipFill>
            <a:blip r:embed="rId6"/>
            <a:srcRect l="12062" t="27717" r="39779"/>
            <a:stretch>
              <a:fillRect/>
            </a:stretch>
          </p:blipFill>
          <p:spPr>
            <a:xfrm>
              <a:off x="0" y="0"/>
              <a:ext cx="8916606" cy="8916606"/>
            </a:xfrm>
            <a:prstGeom prst="rect">
              <a:avLst/>
            </a:prstGeom>
          </p:spPr>
        </p:pic>
      </p:grpSp>
      <p:grpSp>
        <p:nvGrpSpPr>
          <p:cNvPr id="21" name="Group 21"/>
          <p:cNvGrpSpPr/>
          <p:nvPr/>
        </p:nvGrpSpPr>
        <p:grpSpPr>
          <a:xfrm>
            <a:off x="6928153" y="1028700"/>
            <a:ext cx="2664351" cy="5314636"/>
            <a:chOff x="0" y="0"/>
            <a:chExt cx="3552468" cy="7086182"/>
          </a:xfrm>
        </p:grpSpPr>
        <p:pic>
          <p:nvPicPr>
            <p:cNvPr id="22" name="Picture 22"/>
            <p:cNvPicPr>
              <a:picLocks noChangeAspect="1"/>
            </p:cNvPicPr>
            <p:nvPr/>
          </p:nvPicPr>
          <p:blipFill>
            <a:blip r:embed="rId6"/>
            <a:srcRect l="62120" r="18720" b="42639"/>
            <a:stretch>
              <a:fillRect/>
            </a:stretch>
          </p:blipFill>
          <p:spPr>
            <a:xfrm>
              <a:off x="0" y="0"/>
              <a:ext cx="3552468" cy="7086182"/>
            </a:xfrm>
            <a:prstGeom prst="rect">
              <a:avLst/>
            </a:prstGeom>
          </p:spPr>
        </p:pic>
      </p:grpSp>
      <p:grpSp>
        <p:nvGrpSpPr>
          <p:cNvPr id="23" name="Group 23"/>
          <p:cNvGrpSpPr/>
          <p:nvPr/>
        </p:nvGrpSpPr>
        <p:grpSpPr>
          <a:xfrm>
            <a:off x="6928153" y="6593949"/>
            <a:ext cx="2664351" cy="2664351"/>
            <a:chOff x="0" y="0"/>
            <a:chExt cx="3552468" cy="3552468"/>
          </a:xfrm>
        </p:grpSpPr>
        <p:pic>
          <p:nvPicPr>
            <p:cNvPr id="24" name="Picture 24"/>
            <p:cNvPicPr>
              <a:picLocks noChangeAspect="1"/>
            </p:cNvPicPr>
            <p:nvPr/>
          </p:nvPicPr>
          <p:blipFill>
            <a:blip r:embed="rId6"/>
            <a:srcRect l="61970" t="59754" r="18719" b="11262"/>
            <a:stretch>
              <a:fillRect/>
            </a:stretch>
          </p:blipFill>
          <p:spPr>
            <a:xfrm>
              <a:off x="0" y="0"/>
              <a:ext cx="3552468" cy="3552468"/>
            </a:xfrm>
            <a:prstGeom prst="rect">
              <a:avLst/>
            </a:prstGeom>
          </p:spPr>
        </p:pic>
      </p:grpSp>
      <p:grpSp>
        <p:nvGrpSpPr>
          <p:cNvPr id="25" name="Group 25"/>
          <p:cNvGrpSpPr/>
          <p:nvPr/>
        </p:nvGrpSpPr>
        <p:grpSpPr>
          <a:xfrm>
            <a:off x="11224072" y="4192705"/>
            <a:ext cx="807124" cy="807124"/>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1351569" y="4391449"/>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01</a:t>
            </a:r>
          </a:p>
        </p:txBody>
      </p:sp>
      <p:sp>
        <p:nvSpPr>
          <p:cNvPr id="29" name="TextBox 29"/>
          <p:cNvSpPr txBox="1"/>
          <p:nvPr/>
        </p:nvSpPr>
        <p:spPr>
          <a:xfrm>
            <a:off x="12434920" y="4173655"/>
            <a:ext cx="3940483" cy="826770"/>
          </a:xfrm>
          <a:prstGeom prst="rect">
            <a:avLst/>
          </a:prstGeom>
        </p:spPr>
        <p:txBody>
          <a:bodyPr lIns="0" tIns="0" rIns="0" bIns="0" rtlCol="0" anchor="t">
            <a:spAutoFit/>
          </a:bodyPr>
          <a:lstStyle/>
          <a:p>
            <a:pPr algn="l">
              <a:lnSpc>
                <a:spcPts val="1680"/>
              </a:lnSpc>
            </a:pPr>
            <a:r>
              <a:rPr lang="en-US" sz="1200">
                <a:solidFill>
                  <a:srgbClr val="FFFFFF"/>
                </a:solidFill>
                <a:latin typeface="Open Sans"/>
                <a:ea typeface="Open Sans"/>
                <a:cs typeface="Open Sans"/>
                <a:sym typeface="Open Sans"/>
              </a:rPr>
              <a:t>J Chaitanya Sai :A  machine learning enthusiast, responsible for model development and fine-tuning to achieve better predictive accuracy</a:t>
            </a:r>
          </a:p>
          <a:p>
            <a:pPr algn="l">
              <a:lnSpc>
                <a:spcPts val="1680"/>
              </a:lnSpc>
              <a:spcBef>
                <a:spcPct val="0"/>
              </a:spcBef>
            </a:pPr>
            <a:endParaRPr lang="en-US" sz="1200">
              <a:solidFill>
                <a:srgbClr val="FFFFFF"/>
              </a:solidFill>
              <a:latin typeface="Open Sans"/>
              <a:ea typeface="Open Sans"/>
              <a:cs typeface="Open Sans"/>
              <a:sym typeface="Open Sans"/>
            </a:endParaRPr>
          </a:p>
        </p:txBody>
      </p:sp>
      <p:grpSp>
        <p:nvGrpSpPr>
          <p:cNvPr id="30" name="Group 30"/>
          <p:cNvGrpSpPr/>
          <p:nvPr/>
        </p:nvGrpSpPr>
        <p:grpSpPr>
          <a:xfrm>
            <a:off x="11224072" y="5733254"/>
            <a:ext cx="807124" cy="807124"/>
            <a:chOff x="0" y="0"/>
            <a:chExt cx="812800" cy="812800"/>
          </a:xfrm>
        </p:grpSpPr>
        <p:sp>
          <p:nvSpPr>
            <p:cNvPr id="31" name="Freeform 3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1351569" y="5931998"/>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02</a:t>
            </a:r>
          </a:p>
        </p:txBody>
      </p:sp>
      <p:sp>
        <p:nvSpPr>
          <p:cNvPr id="34" name="TextBox 34"/>
          <p:cNvSpPr txBox="1"/>
          <p:nvPr/>
        </p:nvSpPr>
        <p:spPr>
          <a:xfrm>
            <a:off x="12434920" y="5704679"/>
            <a:ext cx="3940483" cy="617220"/>
          </a:xfrm>
          <a:prstGeom prst="rect">
            <a:avLst/>
          </a:prstGeom>
        </p:spPr>
        <p:txBody>
          <a:bodyPr lIns="0" tIns="0" rIns="0" bIns="0" rtlCol="0" anchor="t">
            <a:spAutoFit/>
          </a:bodyPr>
          <a:lstStyle/>
          <a:p>
            <a:pPr algn="l">
              <a:lnSpc>
                <a:spcPts val="1680"/>
              </a:lnSpc>
              <a:spcBef>
                <a:spcPct val="0"/>
              </a:spcBef>
            </a:pPr>
            <a:r>
              <a:rPr lang="en-US" sz="1200" dirty="0">
                <a:solidFill>
                  <a:srgbClr val="FFFFFF"/>
                </a:solidFill>
                <a:latin typeface="Open Sans"/>
                <a:ea typeface="Open Sans"/>
                <a:cs typeface="Open Sans"/>
                <a:sym typeface="Open Sans"/>
              </a:rPr>
              <a:t>Arnav Saxena: A data analyst skilled in preprocessing, cleaning, and feature engineering to prepare high-quality datasets.</a:t>
            </a:r>
          </a:p>
        </p:txBody>
      </p:sp>
      <p:sp>
        <p:nvSpPr>
          <p:cNvPr id="35" name="TextBox 35"/>
          <p:cNvSpPr txBox="1"/>
          <p:nvPr/>
        </p:nvSpPr>
        <p:spPr>
          <a:xfrm>
            <a:off x="11224072" y="2454802"/>
            <a:ext cx="3345249" cy="1130151"/>
          </a:xfrm>
          <a:prstGeom prst="rect">
            <a:avLst/>
          </a:prstGeom>
        </p:spPr>
        <p:txBody>
          <a:bodyPr lIns="0" tIns="0" rIns="0" bIns="0" rtlCol="0" anchor="t">
            <a:spAutoFit/>
          </a:bodyPr>
          <a:lstStyle/>
          <a:p>
            <a:pPr algn="l">
              <a:lnSpc>
                <a:spcPts val="9100"/>
              </a:lnSpc>
              <a:spcBef>
                <a:spcPct val="0"/>
              </a:spcBef>
            </a:pPr>
            <a:r>
              <a:rPr lang="en-US" sz="6500">
                <a:solidFill>
                  <a:srgbClr val="0CC2E6"/>
                </a:solidFill>
                <a:latin typeface="Bebas Neue Cyrillic"/>
                <a:ea typeface="Bebas Neue Cyrillic"/>
                <a:cs typeface="Bebas Neue Cyrillic"/>
                <a:sym typeface="Bebas Neue Cyrillic"/>
              </a:rPr>
              <a:t>About Us</a:t>
            </a:r>
          </a:p>
        </p:txBody>
      </p:sp>
      <p:sp>
        <p:nvSpPr>
          <p:cNvPr id="36" name="TextBox 36"/>
          <p:cNvSpPr txBox="1"/>
          <p:nvPr/>
        </p:nvSpPr>
        <p:spPr>
          <a:xfrm>
            <a:off x="12458936" y="7365561"/>
            <a:ext cx="3671314" cy="264160"/>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Open Sans"/>
                <a:ea typeface="Open Sans"/>
                <a:cs typeface="Open Sans"/>
                <a:sym typeface="Open Sans"/>
              </a:rPr>
              <a:t>Your paragraph text</a:t>
            </a:r>
          </a:p>
        </p:txBody>
      </p:sp>
      <p:sp>
        <p:nvSpPr>
          <p:cNvPr id="37" name="TextBox 37"/>
          <p:cNvSpPr txBox="1"/>
          <p:nvPr/>
        </p:nvSpPr>
        <p:spPr>
          <a:xfrm>
            <a:off x="12405017" y="7263145"/>
            <a:ext cx="3671314" cy="815608"/>
          </a:xfrm>
          <a:prstGeom prst="rect">
            <a:avLst/>
          </a:prstGeom>
        </p:spPr>
        <p:txBody>
          <a:bodyPr lIns="0" tIns="0" rIns="0" bIns="0" rtlCol="0" anchor="t">
            <a:spAutoFit/>
          </a:bodyPr>
          <a:lstStyle/>
          <a:p>
            <a:pPr algn="ctr">
              <a:lnSpc>
                <a:spcPts val="2239"/>
              </a:lnSpc>
              <a:spcBef>
                <a:spcPct val="0"/>
              </a:spcBef>
            </a:pPr>
            <a:r>
              <a:rPr lang="en-US" sz="1200" dirty="0">
                <a:solidFill>
                  <a:srgbClr val="FFFFFF"/>
                </a:solidFill>
                <a:latin typeface="Open Sans"/>
                <a:ea typeface="Open Sans"/>
                <a:cs typeface="Open Sans"/>
                <a:sym typeface="Open Sans"/>
              </a:rPr>
              <a:t>K Sumith Goud: A front-end developer bringing the project to life by designing an interactive and user-friendly website interface.</a:t>
            </a:r>
          </a:p>
        </p:txBody>
      </p:sp>
      <p:grpSp>
        <p:nvGrpSpPr>
          <p:cNvPr id="38" name="Group 38"/>
          <p:cNvGrpSpPr/>
          <p:nvPr/>
        </p:nvGrpSpPr>
        <p:grpSpPr>
          <a:xfrm>
            <a:off x="11224072" y="7420288"/>
            <a:ext cx="807124" cy="807124"/>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0" name="TextBox 4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11250885" y="7535538"/>
            <a:ext cx="652815" cy="451585"/>
          </a:xfrm>
          <a:prstGeom prst="rect">
            <a:avLst/>
          </a:prstGeom>
        </p:spPr>
        <p:txBody>
          <a:bodyPr lIns="0" tIns="0" rIns="0" bIns="0" rtlCol="0" anchor="t">
            <a:spAutoFit/>
          </a:bodyPr>
          <a:lstStyle/>
          <a:p>
            <a:pPr algn="ctr">
              <a:lnSpc>
                <a:spcPts val="3661"/>
              </a:lnSpc>
              <a:spcBef>
                <a:spcPct val="0"/>
              </a:spcBef>
            </a:pPr>
            <a:r>
              <a:rPr lang="en-US" sz="2615" b="1">
                <a:solidFill>
                  <a:srgbClr val="FFFFFF"/>
                </a:solidFill>
                <a:latin typeface="Open Sans Bold"/>
                <a:ea typeface="Open Sans Bold"/>
                <a:cs typeface="Open Sans Bold"/>
                <a:sym typeface="Open Sans Bold"/>
              </a:rPr>
              <a:t>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4" name="TextBox 14"/>
          <p:cNvSpPr txBox="1"/>
          <p:nvPr/>
        </p:nvSpPr>
        <p:spPr>
          <a:xfrm>
            <a:off x="2131463" y="368020"/>
            <a:ext cx="1696360" cy="54038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Smart Buy</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grpSp>
        <p:nvGrpSpPr>
          <p:cNvPr id="19" name="Group 19"/>
          <p:cNvGrpSpPr/>
          <p:nvPr/>
        </p:nvGrpSpPr>
        <p:grpSpPr>
          <a:xfrm>
            <a:off x="14240674" y="1346466"/>
            <a:ext cx="3029395" cy="7911834"/>
            <a:chOff x="0" y="0"/>
            <a:chExt cx="4039193" cy="10549112"/>
          </a:xfrm>
        </p:grpSpPr>
        <p:pic>
          <p:nvPicPr>
            <p:cNvPr id="20" name="Picture 20"/>
            <p:cNvPicPr>
              <a:picLocks noChangeAspect="1"/>
            </p:cNvPicPr>
            <p:nvPr/>
          </p:nvPicPr>
          <p:blipFill>
            <a:blip r:embed="rId6"/>
            <a:srcRect l="49545" r="31391" b="11492"/>
            <a:stretch>
              <a:fillRect/>
            </a:stretch>
          </p:blipFill>
          <p:spPr>
            <a:xfrm>
              <a:off x="0" y="0"/>
              <a:ext cx="4039193" cy="10549112"/>
            </a:xfrm>
            <a:prstGeom prst="rect">
              <a:avLst/>
            </a:prstGeom>
          </p:spPr>
        </p:pic>
      </p:grpSp>
      <p:grpSp>
        <p:nvGrpSpPr>
          <p:cNvPr id="21" name="Group 21"/>
          <p:cNvGrpSpPr/>
          <p:nvPr/>
        </p:nvGrpSpPr>
        <p:grpSpPr>
          <a:xfrm>
            <a:off x="8893564" y="2375166"/>
            <a:ext cx="5102772" cy="7911834"/>
            <a:chOff x="0" y="0"/>
            <a:chExt cx="6803696" cy="10549112"/>
          </a:xfrm>
        </p:grpSpPr>
        <p:pic>
          <p:nvPicPr>
            <p:cNvPr id="22" name="Picture 22"/>
            <p:cNvPicPr>
              <a:picLocks noChangeAspect="1"/>
            </p:cNvPicPr>
            <p:nvPr/>
          </p:nvPicPr>
          <p:blipFill>
            <a:blip r:embed="rId6"/>
            <a:srcRect l="17020" t="11305" r="50801"/>
            <a:stretch>
              <a:fillRect/>
            </a:stretch>
          </p:blipFill>
          <p:spPr>
            <a:xfrm>
              <a:off x="0" y="0"/>
              <a:ext cx="6803696" cy="10549112"/>
            </a:xfrm>
            <a:prstGeom prst="rect">
              <a:avLst/>
            </a:prstGeom>
          </p:spPr>
        </p:pic>
      </p:grpSp>
      <p:sp>
        <p:nvSpPr>
          <p:cNvPr id="23" name="TextBox 23"/>
          <p:cNvSpPr txBox="1"/>
          <p:nvPr/>
        </p:nvSpPr>
        <p:spPr>
          <a:xfrm>
            <a:off x="1990794" y="1761557"/>
            <a:ext cx="4351025" cy="1864995"/>
          </a:xfrm>
          <a:prstGeom prst="rect">
            <a:avLst/>
          </a:prstGeom>
        </p:spPr>
        <p:txBody>
          <a:bodyPr lIns="0" tIns="0" rIns="0" bIns="0" rtlCol="0" anchor="t">
            <a:spAutoFit/>
          </a:bodyPr>
          <a:lstStyle/>
          <a:p>
            <a:pPr algn="l">
              <a:lnSpc>
                <a:spcPts val="7215"/>
              </a:lnSpc>
            </a:pPr>
            <a:r>
              <a:rPr lang="en-US" sz="6500" dirty="0">
                <a:solidFill>
                  <a:srgbClr val="0CC2E6"/>
                </a:solidFill>
                <a:latin typeface="Bebas Neue Cyrillic"/>
                <a:ea typeface="Bebas Neue Cyrillic"/>
                <a:cs typeface="Bebas Neue Cyrillic"/>
                <a:sym typeface="Bebas Neue Cyrillic"/>
              </a:rPr>
              <a:t>About Future Technology</a:t>
            </a:r>
          </a:p>
        </p:txBody>
      </p:sp>
      <p:sp>
        <p:nvSpPr>
          <p:cNvPr id="24" name="TextBox 24"/>
          <p:cNvSpPr txBox="1"/>
          <p:nvPr/>
        </p:nvSpPr>
        <p:spPr>
          <a:xfrm>
            <a:off x="2061260" y="4650873"/>
            <a:ext cx="4583252" cy="2601353"/>
          </a:xfrm>
          <a:prstGeom prst="rect">
            <a:avLst/>
          </a:prstGeom>
        </p:spPr>
        <p:txBody>
          <a:bodyPr lIns="0" tIns="0" rIns="0" bIns="0" rtlCol="0" anchor="t">
            <a:spAutoFit/>
          </a:bodyPr>
          <a:lstStyle/>
          <a:p>
            <a:pPr algn="l">
              <a:lnSpc>
                <a:spcPts val="1680"/>
              </a:lnSpc>
            </a:pPr>
            <a:r>
              <a:rPr lang="en-US" sz="1200" dirty="0">
                <a:solidFill>
                  <a:srgbClr val="FFFFFF"/>
                </a:solidFill>
                <a:latin typeface="Open Sans"/>
                <a:ea typeface="Open Sans"/>
                <a:cs typeface="Open Sans"/>
                <a:sym typeface="Open Sans"/>
              </a:rPr>
              <a:t>Future Technology</a:t>
            </a:r>
          </a:p>
          <a:p>
            <a:pPr algn="l">
              <a:lnSpc>
                <a:spcPts val="1680"/>
              </a:lnSpc>
            </a:pPr>
            <a:r>
              <a:rPr lang="en-US" sz="1200" dirty="0">
                <a:solidFill>
                  <a:srgbClr val="FFFFFF"/>
                </a:solidFill>
                <a:latin typeface="Open Sans"/>
                <a:ea typeface="Open Sans"/>
                <a:cs typeface="Open Sans"/>
                <a:sym typeface="Open Sans"/>
              </a:rPr>
              <a:t>The automotive industry is rapidly transforming, driven by emerging technologies like Machine Learning (ML), Artificial Intelligence (AI), and the Internet of Things (IoT). Here's how our project aligns with these advancements:</a:t>
            </a:r>
          </a:p>
          <a:p>
            <a:pPr marL="259082" lvl="1" indent="-129541" algn="l">
              <a:lnSpc>
                <a:spcPts val="1680"/>
              </a:lnSpc>
              <a:buFont typeface="Arial"/>
              <a:buChar char="•"/>
            </a:pPr>
            <a:r>
              <a:rPr lang="en-US" sz="1200" dirty="0">
                <a:solidFill>
                  <a:srgbClr val="FFFFFF"/>
                </a:solidFill>
                <a:latin typeface="Open Sans"/>
                <a:ea typeface="Open Sans"/>
                <a:cs typeface="Open Sans"/>
                <a:sym typeface="Open Sans"/>
              </a:rPr>
              <a:t>Enhanced Price Predictions: Future models can incorporate real-time market trends, consumer behavior analytics, and economic indicators for even more accurate predictions.</a:t>
            </a:r>
          </a:p>
          <a:p>
            <a:pPr marL="259082" lvl="1" indent="-129541" algn="l">
              <a:lnSpc>
                <a:spcPts val="1680"/>
              </a:lnSpc>
              <a:buFont typeface="Arial"/>
              <a:buChar char="•"/>
            </a:pPr>
            <a:r>
              <a:rPr lang="en-US" sz="1200" dirty="0">
                <a:solidFill>
                  <a:srgbClr val="FFFFFF"/>
                </a:solidFill>
                <a:latin typeface="Open Sans"/>
                <a:ea typeface="Open Sans"/>
                <a:cs typeface="Open Sans"/>
                <a:sym typeface="Open Sans"/>
              </a:rPr>
              <a:t>Personalized Recommendations: With deeper ML integration, platforms could suggest vehicles based on user preferences, driving habits, and budget constraints</a:t>
            </a:r>
          </a:p>
          <a:p>
            <a:pPr algn="l">
              <a:lnSpc>
                <a:spcPts val="1680"/>
              </a:lnSpc>
              <a:spcBef>
                <a:spcPct val="0"/>
              </a:spcBef>
            </a:pPr>
            <a:endParaRPr lang="en-US" sz="1200" dirty="0">
              <a:solidFill>
                <a:srgbClr val="FFFFFF"/>
              </a:solidFill>
              <a:latin typeface="Open Sans"/>
              <a:ea typeface="Open Sans"/>
              <a:cs typeface="Open Sans"/>
              <a:sym typeface="Open Sans"/>
            </a:endParaRPr>
          </a:p>
        </p:txBody>
      </p:sp>
      <p:grpSp>
        <p:nvGrpSpPr>
          <p:cNvPr id="25" name="Group 25"/>
          <p:cNvGrpSpPr/>
          <p:nvPr/>
        </p:nvGrpSpPr>
        <p:grpSpPr>
          <a:xfrm>
            <a:off x="2131463" y="8995719"/>
            <a:ext cx="1658611" cy="525162"/>
            <a:chOff x="0" y="0"/>
            <a:chExt cx="344099" cy="108951"/>
          </a:xfrm>
        </p:grpSpPr>
        <p:sp>
          <p:nvSpPr>
            <p:cNvPr id="26" name="Freeform 26"/>
            <p:cNvSpPr/>
            <p:nvPr/>
          </p:nvSpPr>
          <p:spPr>
            <a:xfrm>
              <a:off x="0" y="0"/>
              <a:ext cx="344099" cy="108951"/>
            </a:xfrm>
            <a:custGeom>
              <a:avLst/>
              <a:gdLst/>
              <a:ahLst/>
              <a:cxnLst/>
              <a:rect l="l" t="t" r="r" b="b"/>
              <a:pathLst>
                <a:path w="344099" h="108951">
                  <a:moveTo>
                    <a:pt x="0" y="0"/>
                  </a:moveTo>
                  <a:lnTo>
                    <a:pt x="344099" y="0"/>
                  </a:lnTo>
                  <a:lnTo>
                    <a:pt x="34409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7" name="TextBox 27"/>
            <p:cNvSpPr txBox="1"/>
            <p:nvPr/>
          </p:nvSpPr>
          <p:spPr>
            <a:xfrm>
              <a:off x="0" y="-38100"/>
              <a:ext cx="344099" cy="14705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2192100" y="9149769"/>
            <a:ext cx="1537336" cy="198011"/>
          </a:xfrm>
          <a:prstGeom prst="rect">
            <a:avLst/>
          </a:prstGeom>
        </p:spPr>
        <p:txBody>
          <a:bodyPr lIns="0" tIns="0" rIns="0" bIns="0" rtlCol="0" anchor="t">
            <a:spAutoFit/>
          </a:bodyPr>
          <a:lstStyle/>
          <a:p>
            <a:pPr algn="ctr">
              <a:lnSpc>
                <a:spcPts val="1677"/>
              </a:lnSpc>
              <a:spcBef>
                <a:spcPct val="0"/>
              </a:spcBef>
            </a:pPr>
            <a:r>
              <a:rPr lang="en-US" sz="1198" b="1">
                <a:solidFill>
                  <a:srgbClr val="FFFFFF"/>
                </a:solidFill>
                <a:latin typeface="Open Sans Bold"/>
                <a:ea typeface="Open Sans Bold"/>
                <a:cs typeface="Open Sans Bold"/>
                <a:sym typeface="Open Sans Bold"/>
              </a:rPr>
              <a:t>Learn More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4" name="TextBox 14"/>
          <p:cNvSpPr txBox="1"/>
          <p:nvPr/>
        </p:nvSpPr>
        <p:spPr>
          <a:xfrm>
            <a:off x="2131463"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grpSp>
        <p:nvGrpSpPr>
          <p:cNvPr id="19" name="Group 19"/>
          <p:cNvGrpSpPr/>
          <p:nvPr/>
        </p:nvGrpSpPr>
        <p:grpSpPr>
          <a:xfrm>
            <a:off x="1028700" y="6128160"/>
            <a:ext cx="12967636" cy="3130140"/>
            <a:chOff x="0" y="0"/>
            <a:chExt cx="17290182" cy="4173520"/>
          </a:xfrm>
        </p:grpSpPr>
        <p:pic>
          <p:nvPicPr>
            <p:cNvPr id="20" name="Picture 20"/>
            <p:cNvPicPr>
              <a:picLocks noChangeAspect="1"/>
            </p:cNvPicPr>
            <p:nvPr/>
          </p:nvPicPr>
          <p:blipFill>
            <a:blip r:embed="rId6"/>
            <a:srcRect t="23947" b="33140"/>
            <a:stretch>
              <a:fillRect/>
            </a:stretch>
          </p:blipFill>
          <p:spPr>
            <a:xfrm>
              <a:off x="0" y="0"/>
              <a:ext cx="17290182" cy="4173520"/>
            </a:xfrm>
            <a:prstGeom prst="rect">
              <a:avLst/>
            </a:prstGeom>
          </p:spPr>
        </p:pic>
      </p:grpSp>
      <p:grpSp>
        <p:nvGrpSpPr>
          <p:cNvPr id="21" name="Group 21"/>
          <p:cNvGrpSpPr/>
          <p:nvPr/>
        </p:nvGrpSpPr>
        <p:grpSpPr>
          <a:xfrm>
            <a:off x="14240674" y="6128160"/>
            <a:ext cx="3018626" cy="3130140"/>
            <a:chOff x="0" y="0"/>
            <a:chExt cx="425492" cy="441210"/>
          </a:xfrm>
        </p:grpSpPr>
        <p:sp>
          <p:nvSpPr>
            <p:cNvPr id="22" name="Freeform 22"/>
            <p:cNvSpPr/>
            <p:nvPr/>
          </p:nvSpPr>
          <p:spPr>
            <a:xfrm>
              <a:off x="0" y="0"/>
              <a:ext cx="425492" cy="441210"/>
            </a:xfrm>
            <a:custGeom>
              <a:avLst/>
              <a:gdLst/>
              <a:ahLst/>
              <a:cxnLst/>
              <a:rect l="l" t="t" r="r" b="b"/>
              <a:pathLst>
                <a:path w="425492" h="441210">
                  <a:moveTo>
                    <a:pt x="0" y="0"/>
                  </a:moveTo>
                  <a:lnTo>
                    <a:pt x="425492" y="0"/>
                  </a:lnTo>
                  <a:lnTo>
                    <a:pt x="425492" y="441210"/>
                  </a:lnTo>
                  <a:lnTo>
                    <a:pt x="0" y="44121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3" name="TextBox 23"/>
            <p:cNvSpPr txBox="1"/>
            <p:nvPr/>
          </p:nvSpPr>
          <p:spPr>
            <a:xfrm>
              <a:off x="0" y="-38100"/>
              <a:ext cx="425492" cy="479310"/>
            </a:xfrm>
            <a:prstGeom prst="rect">
              <a:avLst/>
            </a:prstGeom>
          </p:spPr>
          <p:txBody>
            <a:bodyPr lIns="50800" tIns="50800" rIns="50800" bIns="50800" rtlCol="0" anchor="ctr"/>
            <a:lstStyle/>
            <a:p>
              <a:pPr algn="ctr">
                <a:lnSpc>
                  <a:spcPts val="2659"/>
                </a:lnSpc>
                <a:spcBef>
                  <a:spcPct val="0"/>
                </a:spcBef>
              </a:pPr>
              <a:endParaRPr/>
            </a:p>
          </p:txBody>
        </p:sp>
      </p:grpSp>
      <p:pic>
        <p:nvPicPr>
          <p:cNvPr id="24" name="Picture 24"/>
          <p:cNvPicPr>
            <a:picLocks noChangeAspect="1"/>
          </p:cNvPicPr>
          <p:nvPr/>
        </p:nvPicPr>
        <p:blipFill>
          <a:blip r:embed="rId7"/>
          <a:stretch>
            <a:fillRect/>
          </a:stretch>
        </p:blipFill>
        <p:spPr>
          <a:xfrm>
            <a:off x="14443003" y="6386246"/>
            <a:ext cx="2613967" cy="2613967"/>
          </a:xfrm>
          <a:prstGeom prst="rect">
            <a:avLst/>
          </a:prstGeom>
        </p:spPr>
      </p:pic>
      <p:sp>
        <p:nvSpPr>
          <p:cNvPr id="25" name="TextBox 25"/>
          <p:cNvSpPr txBox="1"/>
          <p:nvPr/>
        </p:nvSpPr>
        <p:spPr>
          <a:xfrm>
            <a:off x="2314781" y="2310312"/>
            <a:ext cx="4351025"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ea typeface="Bebas Neue Cyrillic"/>
                <a:cs typeface="Bebas Neue Cyrillic"/>
                <a:sym typeface="Bebas Neue Cyrillic"/>
              </a:rPr>
              <a:t>Our Project</a:t>
            </a:r>
          </a:p>
        </p:txBody>
      </p:sp>
      <p:grpSp>
        <p:nvGrpSpPr>
          <p:cNvPr id="26" name="Group 26"/>
          <p:cNvGrpSpPr/>
          <p:nvPr/>
        </p:nvGrpSpPr>
        <p:grpSpPr>
          <a:xfrm>
            <a:off x="10218409" y="2422674"/>
            <a:ext cx="807124" cy="807124"/>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345905" y="2621418"/>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01</a:t>
            </a:r>
          </a:p>
        </p:txBody>
      </p:sp>
      <p:sp>
        <p:nvSpPr>
          <p:cNvPr id="30" name="TextBox 30"/>
          <p:cNvSpPr txBox="1"/>
          <p:nvPr/>
        </p:nvSpPr>
        <p:spPr>
          <a:xfrm>
            <a:off x="11429257" y="2403624"/>
            <a:ext cx="3940483" cy="82677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Data-Driven Insights: Using robust datasets and advanced ML techniques, we provide accurate predictions to aid buyers, sellers, and dealerships in making informed decisions</a:t>
            </a:r>
          </a:p>
        </p:txBody>
      </p:sp>
      <p:grpSp>
        <p:nvGrpSpPr>
          <p:cNvPr id="31" name="Group 31"/>
          <p:cNvGrpSpPr/>
          <p:nvPr/>
        </p:nvGrpSpPr>
        <p:grpSpPr>
          <a:xfrm>
            <a:off x="10218409" y="4077524"/>
            <a:ext cx="807124" cy="807124"/>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10345905" y="4276267"/>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02</a:t>
            </a:r>
          </a:p>
        </p:txBody>
      </p:sp>
      <p:sp>
        <p:nvSpPr>
          <p:cNvPr id="35" name="TextBox 35"/>
          <p:cNvSpPr txBox="1"/>
          <p:nvPr/>
        </p:nvSpPr>
        <p:spPr>
          <a:xfrm>
            <a:off x="11429257" y="4058474"/>
            <a:ext cx="3940483" cy="6172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User-Friendly Interface: The project includes a website with an intuitive front-end, ensuring accessibility and seamless user interaction.</a:t>
            </a:r>
          </a:p>
        </p:txBody>
      </p:sp>
      <p:sp>
        <p:nvSpPr>
          <p:cNvPr id="36" name="TextBox 36"/>
          <p:cNvSpPr txBox="1"/>
          <p:nvPr/>
        </p:nvSpPr>
        <p:spPr>
          <a:xfrm>
            <a:off x="2314781" y="3460304"/>
            <a:ext cx="6450240" cy="6172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Our project, Car Price Prediction, leverages Machine Learning to estimate the resale value of vehicles based on key factors such as brand, model, year, mileage, engine specifications, and more.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4" name="TextBox 14"/>
          <p:cNvSpPr txBox="1"/>
          <p:nvPr/>
        </p:nvSpPr>
        <p:spPr>
          <a:xfrm>
            <a:off x="2131463" y="368020"/>
            <a:ext cx="1696360" cy="54038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Smart Buy</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grpSp>
        <p:nvGrpSpPr>
          <p:cNvPr id="19" name="Group 19"/>
          <p:cNvGrpSpPr/>
          <p:nvPr/>
        </p:nvGrpSpPr>
        <p:grpSpPr>
          <a:xfrm>
            <a:off x="1028700" y="1028700"/>
            <a:ext cx="5103882" cy="8229600"/>
            <a:chOff x="0" y="0"/>
            <a:chExt cx="6805175" cy="10972800"/>
          </a:xfrm>
        </p:grpSpPr>
        <p:pic>
          <p:nvPicPr>
            <p:cNvPr id="20" name="Picture 20"/>
            <p:cNvPicPr>
              <a:picLocks noChangeAspect="1"/>
            </p:cNvPicPr>
            <p:nvPr/>
          </p:nvPicPr>
          <p:blipFill>
            <a:blip r:embed="rId6"/>
            <a:srcRect l="6913"/>
            <a:stretch>
              <a:fillRect/>
            </a:stretch>
          </p:blipFill>
          <p:spPr>
            <a:xfrm>
              <a:off x="0" y="0"/>
              <a:ext cx="6805175" cy="10972800"/>
            </a:xfrm>
            <a:prstGeom prst="rect">
              <a:avLst/>
            </a:prstGeom>
          </p:spPr>
        </p:pic>
      </p:grpSp>
      <p:sp>
        <p:nvSpPr>
          <p:cNvPr id="21" name="TextBox 21"/>
          <p:cNvSpPr txBox="1"/>
          <p:nvPr/>
        </p:nvSpPr>
        <p:spPr>
          <a:xfrm>
            <a:off x="7817854" y="2488088"/>
            <a:ext cx="5983779"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ea typeface="Bebas Neue Cyrillic"/>
                <a:cs typeface="Bebas Neue Cyrillic"/>
                <a:sym typeface="Bebas Neue Cyrillic"/>
              </a:rPr>
              <a:t>Technologies used</a:t>
            </a:r>
          </a:p>
        </p:txBody>
      </p:sp>
      <p:grpSp>
        <p:nvGrpSpPr>
          <p:cNvPr id="22" name="Group 22"/>
          <p:cNvGrpSpPr/>
          <p:nvPr/>
        </p:nvGrpSpPr>
        <p:grpSpPr>
          <a:xfrm>
            <a:off x="7817854" y="4362590"/>
            <a:ext cx="807124" cy="807124"/>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945350" y="4561333"/>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01</a:t>
            </a:r>
          </a:p>
        </p:txBody>
      </p:sp>
      <p:sp>
        <p:nvSpPr>
          <p:cNvPr id="26" name="TextBox 26"/>
          <p:cNvSpPr txBox="1"/>
          <p:nvPr/>
        </p:nvSpPr>
        <p:spPr>
          <a:xfrm>
            <a:off x="9028702" y="4343540"/>
            <a:ext cx="2593176" cy="6172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Python for data preprocessing, feature engineering, and model development.</a:t>
            </a:r>
          </a:p>
        </p:txBody>
      </p:sp>
      <p:grpSp>
        <p:nvGrpSpPr>
          <p:cNvPr id="27" name="Group 27"/>
          <p:cNvGrpSpPr/>
          <p:nvPr/>
        </p:nvGrpSpPr>
        <p:grpSpPr>
          <a:xfrm>
            <a:off x="7817854" y="6611086"/>
            <a:ext cx="807124" cy="807124"/>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7945350" y="6809829"/>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03</a:t>
            </a:r>
          </a:p>
        </p:txBody>
      </p:sp>
      <p:sp>
        <p:nvSpPr>
          <p:cNvPr id="31" name="TextBox 31"/>
          <p:cNvSpPr txBox="1"/>
          <p:nvPr/>
        </p:nvSpPr>
        <p:spPr>
          <a:xfrm>
            <a:off x="9028702" y="6592036"/>
            <a:ext cx="2593176" cy="6172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Web Development Tools for creating a responsive and interactive platform.</a:t>
            </a:r>
          </a:p>
        </p:txBody>
      </p:sp>
      <p:grpSp>
        <p:nvGrpSpPr>
          <p:cNvPr id="32" name="Group 32"/>
          <p:cNvGrpSpPr/>
          <p:nvPr/>
        </p:nvGrpSpPr>
        <p:grpSpPr>
          <a:xfrm>
            <a:off x="12590785" y="4362590"/>
            <a:ext cx="807124" cy="807124"/>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2718281" y="4561333"/>
            <a:ext cx="552131" cy="371537"/>
          </a:xfrm>
          <a:prstGeom prst="rect">
            <a:avLst/>
          </a:prstGeom>
        </p:spPr>
        <p:txBody>
          <a:bodyPr lIns="0" tIns="0" rIns="0" bIns="0" rtlCol="0" anchor="t">
            <a:spAutoFit/>
          </a:bodyPr>
          <a:lstStyle/>
          <a:p>
            <a:pPr algn="ctr">
              <a:lnSpc>
                <a:spcPts val="3096"/>
              </a:lnSpc>
              <a:spcBef>
                <a:spcPct val="0"/>
              </a:spcBef>
            </a:pPr>
            <a:r>
              <a:rPr lang="en-US" sz="2212" b="1">
                <a:solidFill>
                  <a:srgbClr val="FFFFFF"/>
                </a:solidFill>
                <a:latin typeface="Open Sans Bold"/>
                <a:ea typeface="Open Sans Bold"/>
                <a:cs typeface="Open Sans Bold"/>
                <a:sym typeface="Open Sans Bold"/>
              </a:rPr>
              <a:t>02</a:t>
            </a:r>
          </a:p>
        </p:txBody>
      </p:sp>
      <p:sp>
        <p:nvSpPr>
          <p:cNvPr id="36" name="TextBox 36"/>
          <p:cNvSpPr txBox="1"/>
          <p:nvPr/>
        </p:nvSpPr>
        <p:spPr>
          <a:xfrm>
            <a:off x="13801633" y="4343540"/>
            <a:ext cx="2593176" cy="198120"/>
          </a:xfrm>
          <a:prstGeom prst="rect">
            <a:avLst/>
          </a:prstGeom>
        </p:spPr>
        <p:txBody>
          <a:bodyPr lIns="0" tIns="0" rIns="0" bIns="0" rtlCol="0" anchor="t">
            <a:spAutoFit/>
          </a:bodyPr>
          <a:lstStyle/>
          <a:p>
            <a:pPr algn="l">
              <a:lnSpc>
                <a:spcPts val="1680"/>
              </a:lnSpc>
              <a:spcBef>
                <a:spcPct val="0"/>
              </a:spcBef>
            </a:pPr>
            <a:endParaRPr/>
          </a:p>
        </p:txBody>
      </p:sp>
      <p:sp>
        <p:nvSpPr>
          <p:cNvPr id="37" name="TextBox 37"/>
          <p:cNvSpPr txBox="1"/>
          <p:nvPr/>
        </p:nvSpPr>
        <p:spPr>
          <a:xfrm>
            <a:off x="13801633" y="4353104"/>
            <a:ext cx="2593176" cy="816610"/>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Open Sans"/>
                <a:ea typeface="Open Sans"/>
                <a:cs typeface="Open Sans"/>
                <a:sym typeface="Open Sans"/>
              </a:rPr>
              <a:t>Scikit-learn and other ML libraries for training and optimizing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4" name="TextBox 14"/>
          <p:cNvSpPr txBox="1"/>
          <p:nvPr/>
        </p:nvSpPr>
        <p:spPr>
          <a:xfrm>
            <a:off x="2131463" y="368020"/>
            <a:ext cx="1696360" cy="540385"/>
          </a:xfrm>
          <a:prstGeom prst="rect">
            <a:avLst/>
          </a:prstGeom>
        </p:spPr>
        <p:txBody>
          <a:bodyPr lIns="0" tIns="0" rIns="0" bIns="0" rtlCol="0" anchor="t">
            <a:spAutoFit/>
          </a:bodyPr>
          <a:lstStyle/>
          <a:p>
            <a:pPr algn="l">
              <a:lnSpc>
                <a:spcPts val="2239"/>
              </a:lnSpc>
            </a:pPr>
            <a:r>
              <a:rPr lang="en-US" sz="1599">
                <a:solidFill>
                  <a:srgbClr val="FFFFFF"/>
                </a:solidFill>
                <a:latin typeface="Open Sans"/>
                <a:ea typeface="Open Sans"/>
                <a:cs typeface="Open Sans"/>
                <a:sym typeface="Open Sans"/>
              </a:rPr>
              <a:t>Smart Buy</a:t>
            </a:r>
          </a:p>
          <a:p>
            <a:pPr algn="l">
              <a:lnSpc>
                <a:spcPts val="2239"/>
              </a:lnSpc>
              <a:spcBef>
                <a:spcPct val="0"/>
              </a:spcBef>
            </a:pPr>
            <a:endParaRPr lang="en-US" sz="1599">
              <a:solidFill>
                <a:srgbClr val="FFFFFF"/>
              </a:solidFill>
              <a:latin typeface="Open Sans"/>
              <a:ea typeface="Open Sans"/>
              <a:cs typeface="Open Sans"/>
              <a:sym typeface="Open Sans"/>
            </a:endParaRPr>
          </a:p>
        </p:txBody>
      </p:sp>
      <p:sp>
        <p:nvSpPr>
          <p:cNvPr id="15" name="TextBox 15"/>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6" name="TextBox 16"/>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7" name="TextBox 17"/>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8" name="TextBox 18"/>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grpSp>
        <p:nvGrpSpPr>
          <p:cNvPr id="19" name="Group 19"/>
          <p:cNvGrpSpPr/>
          <p:nvPr/>
        </p:nvGrpSpPr>
        <p:grpSpPr>
          <a:xfrm>
            <a:off x="9144000" y="5941950"/>
            <a:ext cx="8115300" cy="4345050"/>
            <a:chOff x="0" y="0"/>
            <a:chExt cx="10820400" cy="5793400"/>
          </a:xfrm>
        </p:grpSpPr>
        <p:pic>
          <p:nvPicPr>
            <p:cNvPr id="20" name="Picture 20"/>
            <p:cNvPicPr>
              <a:picLocks noChangeAspect="1"/>
            </p:cNvPicPr>
            <p:nvPr/>
          </p:nvPicPr>
          <p:blipFill>
            <a:blip r:embed="rId6"/>
            <a:srcRect t="9868" b="9868"/>
            <a:stretch>
              <a:fillRect/>
            </a:stretch>
          </p:blipFill>
          <p:spPr>
            <a:xfrm>
              <a:off x="0" y="0"/>
              <a:ext cx="10820400" cy="5793400"/>
            </a:xfrm>
            <a:prstGeom prst="rect">
              <a:avLst/>
            </a:prstGeom>
          </p:spPr>
        </p:pic>
      </p:grpSp>
      <p:grpSp>
        <p:nvGrpSpPr>
          <p:cNvPr id="21" name="Group 21"/>
          <p:cNvGrpSpPr/>
          <p:nvPr/>
        </p:nvGrpSpPr>
        <p:grpSpPr>
          <a:xfrm>
            <a:off x="9144000" y="1310393"/>
            <a:ext cx="8115300" cy="4345050"/>
            <a:chOff x="0" y="0"/>
            <a:chExt cx="10820400" cy="5793400"/>
          </a:xfrm>
        </p:grpSpPr>
        <p:pic>
          <p:nvPicPr>
            <p:cNvPr id="22" name="Picture 22"/>
            <p:cNvPicPr>
              <a:picLocks noChangeAspect="1"/>
            </p:cNvPicPr>
            <p:nvPr/>
          </p:nvPicPr>
          <p:blipFill>
            <a:blip r:embed="rId7"/>
            <a:srcRect t="9894" b="9894"/>
            <a:stretch>
              <a:fillRect/>
            </a:stretch>
          </p:blipFill>
          <p:spPr>
            <a:xfrm>
              <a:off x="0" y="0"/>
              <a:ext cx="10820400" cy="5793400"/>
            </a:xfrm>
            <a:prstGeom prst="rect">
              <a:avLst/>
            </a:prstGeom>
          </p:spPr>
        </p:pic>
      </p:grpSp>
      <p:sp>
        <p:nvSpPr>
          <p:cNvPr id="23" name="TextBox 23"/>
          <p:cNvSpPr txBox="1"/>
          <p:nvPr/>
        </p:nvSpPr>
        <p:spPr>
          <a:xfrm>
            <a:off x="2300897" y="2276438"/>
            <a:ext cx="3804024" cy="950595"/>
          </a:xfrm>
          <a:prstGeom prst="rect">
            <a:avLst/>
          </a:prstGeom>
        </p:spPr>
        <p:txBody>
          <a:bodyPr lIns="0" tIns="0" rIns="0" bIns="0" rtlCol="0" anchor="t">
            <a:spAutoFit/>
          </a:bodyPr>
          <a:lstStyle/>
          <a:p>
            <a:pPr algn="l">
              <a:lnSpc>
                <a:spcPts val="7215"/>
              </a:lnSpc>
            </a:pPr>
            <a:r>
              <a:rPr lang="en-US" sz="6500" dirty="0">
                <a:solidFill>
                  <a:srgbClr val="0CC2E6"/>
                </a:solidFill>
                <a:latin typeface="Bebas Neue Cyrillic"/>
                <a:ea typeface="Bebas Neue Cyrillic"/>
                <a:cs typeface="Bebas Neue Cyrillic"/>
                <a:sym typeface="Bebas Neue Cyrillic"/>
              </a:rPr>
              <a:t>Our Mission</a:t>
            </a:r>
          </a:p>
        </p:txBody>
      </p:sp>
      <p:sp>
        <p:nvSpPr>
          <p:cNvPr id="24" name="TextBox 24"/>
          <p:cNvSpPr txBox="1"/>
          <p:nvPr/>
        </p:nvSpPr>
        <p:spPr>
          <a:xfrm>
            <a:off x="2131463" y="4625977"/>
            <a:ext cx="5381055" cy="3938847"/>
          </a:xfrm>
          <a:prstGeom prst="rect">
            <a:avLst/>
          </a:prstGeom>
        </p:spPr>
        <p:txBody>
          <a:bodyPr lIns="0" tIns="0" rIns="0" bIns="0" rtlCol="0" anchor="t">
            <a:spAutoFit/>
          </a:bodyPr>
          <a:lstStyle/>
          <a:p>
            <a:pPr algn="ctr">
              <a:lnSpc>
                <a:spcPts val="2289"/>
              </a:lnSpc>
              <a:spcBef>
                <a:spcPct val="0"/>
              </a:spcBef>
            </a:pPr>
            <a:r>
              <a:rPr lang="en-US" sz="1635">
                <a:solidFill>
                  <a:srgbClr val="FFFFFF"/>
                </a:solidFill>
                <a:latin typeface="Open Sans"/>
                <a:ea typeface="Open Sans"/>
                <a:cs typeface="Open Sans"/>
                <a:sym typeface="Open Sans"/>
              </a:rPr>
              <a:t>Our mission is to harness the power of Machine Learning to simplify complex decision-making processes in the automotive sector. By creating a reliable and accessible car price prediction platform, we aim to:</a:t>
            </a:r>
          </a:p>
          <a:p>
            <a:pPr algn="ctr">
              <a:lnSpc>
                <a:spcPts val="2289"/>
              </a:lnSpc>
              <a:spcBef>
                <a:spcPct val="0"/>
              </a:spcBef>
            </a:pPr>
            <a:endParaRPr lang="en-US" sz="1635">
              <a:solidFill>
                <a:srgbClr val="FFFFFF"/>
              </a:solidFill>
              <a:latin typeface="Open Sans"/>
              <a:ea typeface="Open Sans"/>
              <a:cs typeface="Open Sans"/>
              <a:sym typeface="Open Sans"/>
            </a:endParaRPr>
          </a:p>
          <a:p>
            <a:pPr algn="ctr">
              <a:lnSpc>
                <a:spcPts val="2289"/>
              </a:lnSpc>
              <a:spcBef>
                <a:spcPct val="0"/>
              </a:spcBef>
            </a:pPr>
            <a:r>
              <a:rPr lang="en-US" sz="1635">
                <a:solidFill>
                  <a:srgbClr val="FFFFFF"/>
                </a:solidFill>
                <a:latin typeface="Open Sans"/>
                <a:ea typeface="Open Sans"/>
                <a:cs typeface="Open Sans"/>
                <a:sym typeface="Open Sans"/>
              </a:rPr>
              <a:t>Empower Users: Enable buyers, sellers, and dealerships to make informed decisions with data-driven insights.</a:t>
            </a:r>
          </a:p>
          <a:p>
            <a:pPr algn="ctr">
              <a:lnSpc>
                <a:spcPts val="2289"/>
              </a:lnSpc>
              <a:spcBef>
                <a:spcPct val="0"/>
              </a:spcBef>
            </a:pPr>
            <a:endParaRPr lang="en-US" sz="1635">
              <a:solidFill>
                <a:srgbClr val="FFFFFF"/>
              </a:solidFill>
              <a:latin typeface="Open Sans"/>
              <a:ea typeface="Open Sans"/>
              <a:cs typeface="Open Sans"/>
              <a:sym typeface="Open Sans"/>
            </a:endParaRPr>
          </a:p>
          <a:p>
            <a:pPr algn="ctr">
              <a:lnSpc>
                <a:spcPts val="2289"/>
              </a:lnSpc>
              <a:spcBef>
                <a:spcPct val="0"/>
              </a:spcBef>
            </a:pPr>
            <a:r>
              <a:rPr lang="en-US" sz="1635">
                <a:solidFill>
                  <a:srgbClr val="FFFFFF"/>
                </a:solidFill>
                <a:latin typeface="Open Sans"/>
                <a:ea typeface="Open Sans"/>
                <a:cs typeface="Open Sans"/>
                <a:sym typeface="Open Sans"/>
              </a:rPr>
              <a:t>Promote Transparency: Reduce ambiguity in vehicle valuation through accurate and consistent predictions.</a:t>
            </a:r>
          </a:p>
          <a:p>
            <a:pPr algn="ctr">
              <a:lnSpc>
                <a:spcPts val="2289"/>
              </a:lnSpc>
              <a:spcBef>
                <a:spcPct val="0"/>
              </a:spcBef>
            </a:pPr>
            <a:r>
              <a:rPr lang="en-US" sz="1635">
                <a:solidFill>
                  <a:srgbClr val="FFFFFF"/>
                </a:solidFill>
                <a:latin typeface="Open Sans"/>
                <a:ea typeface="Open Sans"/>
                <a:cs typeface="Open Sans"/>
                <a:sym typeface="Open Sans"/>
              </a:rPr>
              <a:t>Drive Innovation: Leverage cutting-edge technology to bridge the gap between raw data and actionable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2096517" y="7707199"/>
            <a:ext cx="4053161" cy="761402"/>
            <a:chOff x="0" y="0"/>
            <a:chExt cx="579978" cy="108951"/>
          </a:xfrm>
        </p:grpSpPr>
        <p:sp>
          <p:nvSpPr>
            <p:cNvPr id="16" name="Freeform 16"/>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7" name="TextBox 17"/>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117420" y="3671180"/>
            <a:ext cx="4045544" cy="4045544"/>
            <a:chOff x="0" y="0"/>
            <a:chExt cx="5394058" cy="5394058"/>
          </a:xfrm>
        </p:grpSpPr>
        <p:pic>
          <p:nvPicPr>
            <p:cNvPr id="19" name="Picture 19"/>
            <p:cNvPicPr>
              <a:picLocks noChangeAspect="1"/>
            </p:cNvPicPr>
            <p:nvPr/>
          </p:nvPicPr>
          <p:blipFill>
            <a:blip r:embed="rId6"/>
            <a:srcRect t="12687" b="12687"/>
            <a:stretch>
              <a:fillRect/>
            </a:stretch>
          </p:blipFill>
          <p:spPr>
            <a:xfrm>
              <a:off x="0" y="0"/>
              <a:ext cx="5394058" cy="5394058"/>
            </a:xfrm>
            <a:prstGeom prst="rect">
              <a:avLst/>
            </a:prstGeom>
          </p:spPr>
        </p:pic>
      </p:grpSp>
      <p:grpSp>
        <p:nvGrpSpPr>
          <p:cNvPr id="20" name="Group 20"/>
          <p:cNvGrpSpPr/>
          <p:nvPr/>
        </p:nvGrpSpPr>
        <p:grpSpPr>
          <a:xfrm>
            <a:off x="7121228" y="7707199"/>
            <a:ext cx="4045544" cy="761402"/>
            <a:chOff x="0" y="0"/>
            <a:chExt cx="578888" cy="108951"/>
          </a:xfrm>
        </p:grpSpPr>
        <p:sp>
          <p:nvSpPr>
            <p:cNvPr id="21" name="Freeform 21"/>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2" name="TextBox 22"/>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147847" y="3671180"/>
            <a:ext cx="4045544" cy="4045544"/>
            <a:chOff x="0" y="0"/>
            <a:chExt cx="5394058" cy="5394058"/>
          </a:xfrm>
        </p:grpSpPr>
        <p:pic>
          <p:nvPicPr>
            <p:cNvPr id="24" name="Picture 24"/>
            <p:cNvPicPr>
              <a:picLocks noChangeAspect="1"/>
            </p:cNvPicPr>
            <p:nvPr/>
          </p:nvPicPr>
          <p:blipFill>
            <a:blip r:embed="rId7"/>
            <a:srcRect t="2374" b="2374"/>
            <a:stretch>
              <a:fillRect/>
            </a:stretch>
          </p:blipFill>
          <p:spPr>
            <a:xfrm>
              <a:off x="0" y="0"/>
              <a:ext cx="5394058" cy="5394058"/>
            </a:xfrm>
            <a:prstGeom prst="rect">
              <a:avLst/>
            </a:prstGeom>
          </p:spPr>
        </p:pic>
      </p:grpSp>
      <p:grpSp>
        <p:nvGrpSpPr>
          <p:cNvPr id="25" name="Group 25"/>
          <p:cNvGrpSpPr/>
          <p:nvPr/>
        </p:nvGrpSpPr>
        <p:grpSpPr>
          <a:xfrm>
            <a:off x="12138322" y="7707199"/>
            <a:ext cx="4053161" cy="761402"/>
            <a:chOff x="0" y="0"/>
            <a:chExt cx="579978" cy="108951"/>
          </a:xfrm>
        </p:grpSpPr>
        <p:sp>
          <p:nvSpPr>
            <p:cNvPr id="26" name="Freeform 26"/>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27" name="TextBox 27"/>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29" name="TextBox 29"/>
          <p:cNvSpPr txBox="1"/>
          <p:nvPr/>
        </p:nvSpPr>
        <p:spPr>
          <a:xfrm>
            <a:off x="2131463"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30" name="TextBox 30"/>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31" name="TextBox 31"/>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32" name="TextBox 32"/>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33" name="TextBox 33"/>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sp>
        <p:nvSpPr>
          <p:cNvPr id="34" name="TextBox 34"/>
          <p:cNvSpPr txBox="1"/>
          <p:nvPr/>
        </p:nvSpPr>
        <p:spPr>
          <a:xfrm>
            <a:off x="2598975" y="7929029"/>
            <a:ext cx="3048245" cy="289242"/>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J CHAITANYA SAI</a:t>
            </a:r>
          </a:p>
        </p:txBody>
      </p:sp>
      <p:sp>
        <p:nvSpPr>
          <p:cNvPr id="35" name="TextBox 35"/>
          <p:cNvSpPr txBox="1"/>
          <p:nvPr/>
        </p:nvSpPr>
        <p:spPr>
          <a:xfrm>
            <a:off x="7619877" y="7929029"/>
            <a:ext cx="3048245" cy="289242"/>
          </a:xfrm>
          <a:prstGeom prst="rect">
            <a:avLst/>
          </a:prstGeom>
        </p:spPr>
        <p:txBody>
          <a:bodyPr lIns="0" tIns="0" rIns="0" bIns="0" rtlCol="0" anchor="t">
            <a:spAutoFit/>
          </a:bodyPr>
          <a:lstStyle/>
          <a:p>
            <a:pPr algn="ctr">
              <a:lnSpc>
                <a:spcPts val="2432"/>
              </a:lnSpc>
              <a:spcBef>
                <a:spcPct val="0"/>
              </a:spcBef>
            </a:pPr>
            <a:r>
              <a:rPr lang="en-US" sz="1737" b="1" dirty="0">
                <a:solidFill>
                  <a:srgbClr val="FFFFFF"/>
                </a:solidFill>
                <a:latin typeface="Open Sans Bold"/>
                <a:ea typeface="Open Sans Bold"/>
                <a:cs typeface="Open Sans Bold"/>
                <a:sym typeface="Open Sans Bold"/>
              </a:rPr>
              <a:t>K SUMITH GOUD</a:t>
            </a:r>
          </a:p>
        </p:txBody>
      </p:sp>
      <p:sp>
        <p:nvSpPr>
          <p:cNvPr id="36" name="TextBox 36"/>
          <p:cNvSpPr txBox="1"/>
          <p:nvPr/>
        </p:nvSpPr>
        <p:spPr>
          <a:xfrm>
            <a:off x="12640780" y="7929029"/>
            <a:ext cx="3048245" cy="289242"/>
          </a:xfrm>
          <a:prstGeom prst="rect">
            <a:avLst/>
          </a:prstGeom>
        </p:spPr>
        <p:txBody>
          <a:bodyPr lIns="0" tIns="0" rIns="0" bIns="0" rtlCol="0" anchor="t">
            <a:spAutoFit/>
          </a:bodyPr>
          <a:lstStyle/>
          <a:p>
            <a:pPr algn="ctr">
              <a:lnSpc>
                <a:spcPts val="2432"/>
              </a:lnSpc>
              <a:spcBef>
                <a:spcPct val="0"/>
              </a:spcBef>
            </a:pPr>
            <a:r>
              <a:rPr lang="en-US" sz="1737" b="1">
                <a:solidFill>
                  <a:srgbClr val="FFFFFF"/>
                </a:solidFill>
                <a:latin typeface="Open Sans Bold"/>
                <a:ea typeface="Open Sans Bold"/>
                <a:cs typeface="Open Sans Bold"/>
                <a:sym typeface="Open Sans Bold"/>
              </a:rPr>
              <a:t>ARNAV SAXENA</a:t>
            </a:r>
          </a:p>
        </p:txBody>
      </p:sp>
      <p:sp>
        <p:nvSpPr>
          <p:cNvPr id="37" name="TextBox 37"/>
          <p:cNvSpPr txBox="1"/>
          <p:nvPr/>
        </p:nvSpPr>
        <p:spPr>
          <a:xfrm>
            <a:off x="6149678" y="2007408"/>
            <a:ext cx="5988644" cy="950595"/>
          </a:xfrm>
          <a:prstGeom prst="rect">
            <a:avLst/>
          </a:prstGeom>
        </p:spPr>
        <p:txBody>
          <a:bodyPr lIns="0" tIns="0" rIns="0" bIns="0" rtlCol="0" anchor="t">
            <a:spAutoFit/>
          </a:bodyPr>
          <a:lstStyle/>
          <a:p>
            <a:pPr algn="ctr">
              <a:lnSpc>
                <a:spcPts val="7215"/>
              </a:lnSpc>
            </a:pPr>
            <a:r>
              <a:rPr lang="en-US" sz="6500">
                <a:solidFill>
                  <a:srgbClr val="0CC2E6"/>
                </a:solidFill>
                <a:latin typeface="Bebas Neue Cyrillic"/>
                <a:ea typeface="Bebas Neue Cyrillic"/>
                <a:cs typeface="Bebas Neue Cyrillic"/>
                <a:sym typeface="Bebas Neue Cyrillic"/>
              </a:rPr>
              <a:t>Meet Our team</a:t>
            </a:r>
          </a:p>
        </p:txBody>
      </p:sp>
      <p:pic>
        <p:nvPicPr>
          <p:cNvPr id="39" name="Picture 38">
            <a:extLst>
              <a:ext uri="{FF2B5EF4-FFF2-40B4-BE49-F238E27FC236}">
                <a16:creationId xmlns:a16="http://schemas.microsoft.com/office/drawing/2014/main" id="{89DBA919-40DD-8B71-2D3C-162B84F0C192}"/>
              </a:ext>
            </a:extLst>
          </p:cNvPr>
          <p:cNvPicPr>
            <a:picLocks noChangeAspect="1"/>
          </p:cNvPicPr>
          <p:nvPr/>
        </p:nvPicPr>
        <p:blipFill>
          <a:blip r:embed="rId8"/>
          <a:stretch>
            <a:fillRect/>
          </a:stretch>
        </p:blipFill>
        <p:spPr>
          <a:xfrm>
            <a:off x="2079376" y="3671180"/>
            <a:ext cx="4053161" cy="4045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524"/>
        </a:solidFill>
        <a:effectLst/>
      </p:bgPr>
    </p:bg>
    <p:spTree>
      <p:nvGrpSpPr>
        <p:cNvPr id="1" name=""/>
        <p:cNvGrpSpPr/>
        <p:nvPr/>
      </p:nvGrpSpPr>
      <p:grpSpPr>
        <a:xfrm>
          <a:off x="0" y="0"/>
          <a:ext cx="0" cy="0"/>
          <a:chOff x="0" y="0"/>
          <a:chExt cx="0" cy="0"/>
        </a:xfrm>
      </p:grpSpPr>
      <p:grpSp>
        <p:nvGrpSpPr>
          <p:cNvPr id="2" name="Group 2"/>
          <p:cNvGrpSpPr/>
          <p:nvPr/>
        </p:nvGrpSpPr>
        <p:grpSpPr>
          <a:xfrm>
            <a:off x="14240674" y="0"/>
            <a:ext cx="3018626" cy="1028700"/>
            <a:chOff x="0" y="0"/>
            <a:chExt cx="425492" cy="145001"/>
          </a:xfrm>
        </p:grpSpPr>
        <p:sp>
          <p:nvSpPr>
            <p:cNvPr id="3" name="Freeform 3"/>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4" name="TextBox 4"/>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0"/>
            <a:ext cx="12967636" cy="1028700"/>
            <a:chOff x="0" y="0"/>
            <a:chExt cx="1827860" cy="145001"/>
          </a:xfrm>
        </p:grpSpPr>
        <p:sp>
          <p:nvSpPr>
            <p:cNvPr id="6" name="Freeform 6"/>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7" name="TextBox 7"/>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9205" y="8355980"/>
            <a:ext cx="128795" cy="902320"/>
            <a:chOff x="0" y="0"/>
            <a:chExt cx="101764" cy="712944"/>
          </a:xfrm>
        </p:grpSpPr>
        <p:sp>
          <p:nvSpPr>
            <p:cNvPr id="9" name="Freeform 9"/>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0" name="TextBox 10"/>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1" name="Freeform 11"/>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0" y="1649103"/>
            <a:ext cx="3018626" cy="6988794"/>
            <a:chOff x="0" y="0"/>
            <a:chExt cx="4024835" cy="9318392"/>
          </a:xfrm>
        </p:grpSpPr>
        <p:pic>
          <p:nvPicPr>
            <p:cNvPr id="14" name="Picture 14"/>
            <p:cNvPicPr>
              <a:picLocks noChangeAspect="1"/>
            </p:cNvPicPr>
            <p:nvPr/>
          </p:nvPicPr>
          <p:blipFill>
            <a:blip r:embed="rId6"/>
            <a:srcRect l="21205" r="21205"/>
            <a:stretch>
              <a:fillRect/>
            </a:stretch>
          </p:blipFill>
          <p:spPr>
            <a:xfrm>
              <a:off x="0" y="0"/>
              <a:ext cx="4024835" cy="9318392"/>
            </a:xfrm>
            <a:prstGeom prst="rect">
              <a:avLst/>
            </a:prstGeom>
          </p:spPr>
        </p:pic>
      </p:grpSp>
      <p:grpSp>
        <p:nvGrpSpPr>
          <p:cNvPr id="15" name="Group 15"/>
          <p:cNvGrpSpPr/>
          <p:nvPr/>
        </p:nvGrpSpPr>
        <p:grpSpPr>
          <a:xfrm>
            <a:off x="3169728" y="1649103"/>
            <a:ext cx="3018626" cy="6988794"/>
            <a:chOff x="0" y="0"/>
            <a:chExt cx="4024835" cy="9318392"/>
          </a:xfrm>
        </p:grpSpPr>
        <p:pic>
          <p:nvPicPr>
            <p:cNvPr id="16" name="Picture 16"/>
            <p:cNvPicPr>
              <a:picLocks noChangeAspect="1"/>
            </p:cNvPicPr>
            <p:nvPr/>
          </p:nvPicPr>
          <p:blipFill>
            <a:blip r:embed="rId7"/>
            <a:srcRect l="27601" r="14808"/>
            <a:stretch>
              <a:fillRect/>
            </a:stretch>
          </p:blipFill>
          <p:spPr>
            <a:xfrm flipH="1">
              <a:off x="0" y="0"/>
              <a:ext cx="4024835" cy="9318392"/>
            </a:xfrm>
            <a:prstGeom prst="rect">
              <a:avLst/>
            </a:prstGeom>
          </p:spPr>
        </p:pic>
      </p:grpSp>
      <p:grpSp>
        <p:nvGrpSpPr>
          <p:cNvPr id="17" name="Group 17"/>
          <p:cNvGrpSpPr/>
          <p:nvPr/>
        </p:nvGrpSpPr>
        <p:grpSpPr>
          <a:xfrm>
            <a:off x="6339455" y="1649103"/>
            <a:ext cx="3018626" cy="6988794"/>
            <a:chOff x="0" y="0"/>
            <a:chExt cx="4024835" cy="9318392"/>
          </a:xfrm>
        </p:grpSpPr>
        <p:pic>
          <p:nvPicPr>
            <p:cNvPr id="18" name="Picture 18"/>
            <p:cNvPicPr>
              <a:picLocks noChangeAspect="1"/>
            </p:cNvPicPr>
            <p:nvPr/>
          </p:nvPicPr>
          <p:blipFill>
            <a:blip r:embed="rId8"/>
            <a:srcRect l="27175" r="40430"/>
            <a:stretch>
              <a:fillRect/>
            </a:stretch>
          </p:blipFill>
          <p:spPr>
            <a:xfrm flipH="1">
              <a:off x="0" y="0"/>
              <a:ext cx="4024835" cy="9318392"/>
            </a:xfrm>
            <a:prstGeom prst="rect">
              <a:avLst/>
            </a:prstGeom>
          </p:spPr>
        </p:pic>
      </p:grpSp>
      <p:sp>
        <p:nvSpPr>
          <p:cNvPr id="19" name="TextBox 19"/>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20" name="TextBox 20"/>
          <p:cNvSpPr txBox="1"/>
          <p:nvPr/>
        </p:nvSpPr>
        <p:spPr>
          <a:xfrm>
            <a:off x="2131463"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21" name="TextBox 21"/>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22" name="TextBox 22"/>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23" name="TextBox 23"/>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24" name="TextBox 24"/>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sp>
        <p:nvSpPr>
          <p:cNvPr id="25" name="TextBox 25"/>
          <p:cNvSpPr txBox="1"/>
          <p:nvPr/>
        </p:nvSpPr>
        <p:spPr>
          <a:xfrm>
            <a:off x="11272768" y="2707429"/>
            <a:ext cx="3804024" cy="950595"/>
          </a:xfrm>
          <a:prstGeom prst="rect">
            <a:avLst/>
          </a:prstGeom>
        </p:spPr>
        <p:txBody>
          <a:bodyPr lIns="0" tIns="0" rIns="0" bIns="0" rtlCol="0" anchor="t">
            <a:spAutoFit/>
          </a:bodyPr>
          <a:lstStyle/>
          <a:p>
            <a:pPr algn="l">
              <a:lnSpc>
                <a:spcPts val="7215"/>
              </a:lnSpc>
            </a:pPr>
            <a:r>
              <a:rPr lang="en-US" sz="6500">
                <a:solidFill>
                  <a:srgbClr val="0CC2E6"/>
                </a:solidFill>
                <a:latin typeface="Bebas Neue Cyrillic"/>
                <a:ea typeface="Bebas Neue Cyrillic"/>
                <a:cs typeface="Bebas Neue Cyrillic"/>
                <a:sym typeface="Bebas Neue Cyrillic"/>
              </a:rPr>
              <a:t>Contact Us</a:t>
            </a:r>
          </a:p>
        </p:txBody>
      </p:sp>
      <p:sp>
        <p:nvSpPr>
          <p:cNvPr id="26" name="Freeform 26"/>
          <p:cNvSpPr/>
          <p:nvPr/>
        </p:nvSpPr>
        <p:spPr>
          <a:xfrm>
            <a:off x="11272768" y="4564947"/>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TextBox 27"/>
          <p:cNvSpPr txBox="1"/>
          <p:nvPr/>
        </p:nvSpPr>
        <p:spPr>
          <a:xfrm>
            <a:off x="11904602" y="4571172"/>
            <a:ext cx="3464656" cy="302365"/>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ea typeface="Open Sans"/>
                <a:cs typeface="Open Sans"/>
                <a:sym typeface="Open Sans"/>
              </a:rPr>
              <a:t>9032333138</a:t>
            </a:r>
          </a:p>
        </p:txBody>
      </p:sp>
      <p:sp>
        <p:nvSpPr>
          <p:cNvPr id="28" name="Freeform 28"/>
          <p:cNvSpPr/>
          <p:nvPr/>
        </p:nvSpPr>
        <p:spPr>
          <a:xfrm>
            <a:off x="11272768" y="5467527"/>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TextBox 29"/>
          <p:cNvSpPr txBox="1"/>
          <p:nvPr/>
        </p:nvSpPr>
        <p:spPr>
          <a:xfrm>
            <a:off x="11904602" y="5473752"/>
            <a:ext cx="3464656" cy="302365"/>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ea typeface="Open Sans"/>
                <a:cs typeface="Open Sans"/>
                <a:sym typeface="Open Sans"/>
              </a:rPr>
              <a:t>www.smartbuy.com</a:t>
            </a:r>
          </a:p>
        </p:txBody>
      </p:sp>
      <p:sp>
        <p:nvSpPr>
          <p:cNvPr id="30" name="Freeform 30"/>
          <p:cNvSpPr/>
          <p:nvPr/>
        </p:nvSpPr>
        <p:spPr>
          <a:xfrm>
            <a:off x="11272768" y="6368392"/>
            <a:ext cx="348414" cy="348414"/>
          </a:xfrm>
          <a:custGeom>
            <a:avLst/>
            <a:gdLst/>
            <a:ahLst/>
            <a:cxnLst/>
            <a:rect l="l" t="t" r="r" b="b"/>
            <a:pathLst>
              <a:path w="348414" h="348414">
                <a:moveTo>
                  <a:pt x="0" y="0"/>
                </a:moveTo>
                <a:lnTo>
                  <a:pt x="348414" y="0"/>
                </a:lnTo>
                <a:lnTo>
                  <a:pt x="348414" y="348414"/>
                </a:lnTo>
                <a:lnTo>
                  <a:pt x="0" y="3484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1" name="TextBox 31"/>
          <p:cNvSpPr txBox="1"/>
          <p:nvPr/>
        </p:nvSpPr>
        <p:spPr>
          <a:xfrm>
            <a:off x="11904602" y="6381266"/>
            <a:ext cx="3464656" cy="302365"/>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ea typeface="Open Sans"/>
                <a:cs typeface="Open Sans"/>
                <a:sym typeface="Open Sans"/>
              </a:rPr>
              <a:t>e23cseu0618@bennett.edu.in</a:t>
            </a:r>
          </a:p>
        </p:txBody>
      </p:sp>
      <p:sp>
        <p:nvSpPr>
          <p:cNvPr id="32" name="Freeform 32"/>
          <p:cNvSpPr/>
          <p:nvPr/>
        </p:nvSpPr>
        <p:spPr>
          <a:xfrm>
            <a:off x="11272768" y="7269256"/>
            <a:ext cx="348414" cy="348414"/>
          </a:xfrm>
          <a:custGeom>
            <a:avLst/>
            <a:gdLst/>
            <a:ahLst/>
            <a:cxnLst/>
            <a:rect l="l" t="t" r="r" b="b"/>
            <a:pathLst>
              <a:path w="348414" h="348414">
                <a:moveTo>
                  <a:pt x="0" y="0"/>
                </a:moveTo>
                <a:lnTo>
                  <a:pt x="348414" y="0"/>
                </a:lnTo>
                <a:lnTo>
                  <a:pt x="348414" y="348415"/>
                </a:lnTo>
                <a:lnTo>
                  <a:pt x="0" y="3484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3" name="TextBox 33"/>
          <p:cNvSpPr txBox="1"/>
          <p:nvPr/>
        </p:nvSpPr>
        <p:spPr>
          <a:xfrm>
            <a:off x="11904602" y="7293099"/>
            <a:ext cx="4699130" cy="302365"/>
          </a:xfrm>
          <a:prstGeom prst="rect">
            <a:avLst/>
          </a:prstGeom>
        </p:spPr>
        <p:txBody>
          <a:bodyPr lIns="0" tIns="0" rIns="0" bIns="0" rtlCol="0" anchor="t">
            <a:spAutoFit/>
          </a:bodyPr>
          <a:lstStyle/>
          <a:p>
            <a:pPr algn="l">
              <a:lnSpc>
                <a:spcPts val="2568"/>
              </a:lnSpc>
              <a:spcBef>
                <a:spcPct val="0"/>
              </a:spcBef>
            </a:pPr>
            <a:r>
              <a:rPr lang="en-US" sz="1834">
                <a:solidFill>
                  <a:srgbClr val="FFFFFF"/>
                </a:solidFill>
                <a:latin typeface="Open Sans"/>
                <a:ea typeface="Open Sans"/>
                <a:cs typeface="Open Sans"/>
                <a:sym typeface="Open Sans"/>
              </a:rPr>
              <a:t>Bennett university, Greater Noida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4240674" y="0"/>
            <a:ext cx="3018626" cy="1028700"/>
            <a:chOff x="0" y="0"/>
            <a:chExt cx="425492" cy="145001"/>
          </a:xfrm>
        </p:grpSpPr>
        <p:sp>
          <p:nvSpPr>
            <p:cNvPr id="4" name="Freeform 4"/>
            <p:cNvSpPr/>
            <p:nvPr/>
          </p:nvSpPr>
          <p:spPr>
            <a:xfrm>
              <a:off x="0" y="0"/>
              <a:ext cx="425492" cy="145001"/>
            </a:xfrm>
            <a:custGeom>
              <a:avLst/>
              <a:gdLst/>
              <a:ahLst/>
              <a:cxnLst/>
              <a:rect l="l" t="t" r="r" b="b"/>
              <a:pathLst>
                <a:path w="425492" h="145001">
                  <a:moveTo>
                    <a:pt x="0" y="0"/>
                  </a:moveTo>
                  <a:lnTo>
                    <a:pt x="425492" y="0"/>
                  </a:lnTo>
                  <a:lnTo>
                    <a:pt x="425492" y="145001"/>
                  </a:lnTo>
                  <a:lnTo>
                    <a:pt x="0" y="145001"/>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5" name="TextBox 5"/>
            <p:cNvSpPr txBox="1"/>
            <p:nvPr/>
          </p:nvSpPr>
          <p:spPr>
            <a:xfrm>
              <a:off x="0" y="-38100"/>
              <a:ext cx="425492"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0"/>
            <a:ext cx="12967636" cy="1028700"/>
            <a:chOff x="0" y="0"/>
            <a:chExt cx="1827860" cy="145001"/>
          </a:xfrm>
        </p:grpSpPr>
        <p:sp>
          <p:nvSpPr>
            <p:cNvPr id="7" name="Freeform 7"/>
            <p:cNvSpPr/>
            <p:nvPr/>
          </p:nvSpPr>
          <p:spPr>
            <a:xfrm>
              <a:off x="0" y="0"/>
              <a:ext cx="1827860" cy="145001"/>
            </a:xfrm>
            <a:custGeom>
              <a:avLst/>
              <a:gdLst/>
              <a:ahLst/>
              <a:cxnLst/>
              <a:rect l="l" t="t" r="r" b="b"/>
              <a:pathLst>
                <a:path w="1827860" h="145001">
                  <a:moveTo>
                    <a:pt x="0" y="0"/>
                  </a:moveTo>
                  <a:lnTo>
                    <a:pt x="1827860" y="0"/>
                  </a:lnTo>
                  <a:lnTo>
                    <a:pt x="1827860" y="145001"/>
                  </a:lnTo>
                  <a:lnTo>
                    <a:pt x="0" y="145001"/>
                  </a:lnTo>
                  <a:close/>
                </a:path>
              </a:pathLst>
            </a:custGeom>
            <a:solidFill>
              <a:srgbClr val="FFFFFF">
                <a:alpha val="8627"/>
              </a:srgbClr>
            </a:solidFill>
          </p:spPr>
        </p:sp>
        <p:sp>
          <p:nvSpPr>
            <p:cNvPr id="8" name="TextBox 8"/>
            <p:cNvSpPr txBox="1"/>
            <p:nvPr/>
          </p:nvSpPr>
          <p:spPr>
            <a:xfrm>
              <a:off x="0" y="-38100"/>
              <a:ext cx="1827860" cy="18310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8159205" y="8355980"/>
            <a:ext cx="128795" cy="902320"/>
            <a:chOff x="0" y="0"/>
            <a:chExt cx="101764" cy="712944"/>
          </a:xfrm>
        </p:grpSpPr>
        <p:sp>
          <p:nvSpPr>
            <p:cNvPr id="10" name="Freeform 10"/>
            <p:cNvSpPr/>
            <p:nvPr/>
          </p:nvSpPr>
          <p:spPr>
            <a:xfrm>
              <a:off x="0" y="0"/>
              <a:ext cx="101764" cy="712944"/>
            </a:xfrm>
            <a:custGeom>
              <a:avLst/>
              <a:gdLst/>
              <a:ahLst/>
              <a:cxnLst/>
              <a:rect l="l" t="t" r="r" b="b"/>
              <a:pathLst>
                <a:path w="101764" h="712944">
                  <a:moveTo>
                    <a:pt x="0" y="0"/>
                  </a:moveTo>
                  <a:lnTo>
                    <a:pt x="101764" y="0"/>
                  </a:lnTo>
                  <a:lnTo>
                    <a:pt x="101764" y="712944"/>
                  </a:lnTo>
                  <a:lnTo>
                    <a:pt x="0" y="712944"/>
                  </a:lnTo>
                  <a:close/>
                </a:path>
              </a:pathLst>
            </a:custGeom>
            <a:gradFill rotWithShape="1">
              <a:gsLst>
                <a:gs pos="0">
                  <a:srgbClr val="0CC2E6">
                    <a:alpha val="100000"/>
                  </a:srgbClr>
                </a:gs>
                <a:gs pos="50000">
                  <a:srgbClr val="000854">
                    <a:alpha val="100000"/>
                  </a:srgbClr>
                </a:gs>
                <a:gs pos="100000">
                  <a:srgbClr val="008BA4">
                    <a:alpha val="100000"/>
                  </a:srgbClr>
                </a:gs>
              </a:gsLst>
              <a:lin ang="2700000"/>
            </a:gradFill>
          </p:spPr>
        </p:sp>
        <p:sp>
          <p:nvSpPr>
            <p:cNvPr id="11" name="TextBox 11"/>
            <p:cNvSpPr txBox="1"/>
            <p:nvPr/>
          </p:nvSpPr>
          <p:spPr>
            <a:xfrm>
              <a:off x="0" y="-47625"/>
              <a:ext cx="101764" cy="760569"/>
            </a:xfrm>
            <a:prstGeom prst="rect">
              <a:avLst/>
            </a:prstGeom>
          </p:spPr>
          <p:txBody>
            <a:bodyPr lIns="50800" tIns="50800" rIns="50800" bIns="50800" rtlCol="0" anchor="ctr"/>
            <a:lstStyle/>
            <a:p>
              <a:pPr algn="ctr">
                <a:lnSpc>
                  <a:spcPts val="2239"/>
                </a:lnSpc>
              </a:pPr>
              <a:endParaRPr/>
            </a:p>
          </p:txBody>
        </p:sp>
      </p:grpSp>
      <p:sp>
        <p:nvSpPr>
          <p:cNvPr id="12" name="Freeform 12"/>
          <p:cNvSpPr/>
          <p:nvPr/>
        </p:nvSpPr>
        <p:spPr>
          <a:xfrm>
            <a:off x="14802135" y="341167"/>
            <a:ext cx="346366" cy="346366"/>
          </a:xfrm>
          <a:custGeom>
            <a:avLst/>
            <a:gdLst/>
            <a:ahLst/>
            <a:cxnLst/>
            <a:rect l="l" t="t" r="r" b="b"/>
            <a:pathLst>
              <a:path w="346366" h="346366">
                <a:moveTo>
                  <a:pt x="0" y="0"/>
                </a:moveTo>
                <a:lnTo>
                  <a:pt x="346366" y="0"/>
                </a:lnTo>
                <a:lnTo>
                  <a:pt x="346366" y="346366"/>
                </a:lnTo>
                <a:lnTo>
                  <a:pt x="0" y="346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439201" y="259697"/>
            <a:ext cx="410224" cy="509307"/>
          </a:xfrm>
          <a:custGeom>
            <a:avLst/>
            <a:gdLst/>
            <a:ahLst/>
            <a:cxnLst/>
            <a:rect l="l" t="t" r="r" b="b"/>
            <a:pathLst>
              <a:path w="410224" h="509307">
                <a:moveTo>
                  <a:pt x="0" y="0"/>
                </a:moveTo>
                <a:lnTo>
                  <a:pt x="410224" y="0"/>
                </a:lnTo>
                <a:lnTo>
                  <a:pt x="410224" y="509306"/>
                </a:lnTo>
                <a:lnTo>
                  <a:pt x="0" y="509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5369740" y="368020"/>
            <a:ext cx="1521021"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Search . . . .</a:t>
            </a:r>
          </a:p>
        </p:txBody>
      </p:sp>
      <p:sp>
        <p:nvSpPr>
          <p:cNvPr id="15" name="TextBox 15"/>
          <p:cNvSpPr txBox="1"/>
          <p:nvPr/>
        </p:nvSpPr>
        <p:spPr>
          <a:xfrm>
            <a:off x="2131463" y="368020"/>
            <a:ext cx="1696360" cy="264160"/>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Smart Buy</a:t>
            </a:r>
          </a:p>
        </p:txBody>
      </p:sp>
      <p:sp>
        <p:nvSpPr>
          <p:cNvPr id="16" name="TextBox 16"/>
          <p:cNvSpPr txBox="1"/>
          <p:nvPr/>
        </p:nvSpPr>
        <p:spPr>
          <a:xfrm>
            <a:off x="12431666" y="368020"/>
            <a:ext cx="9784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Contact</a:t>
            </a:r>
          </a:p>
        </p:txBody>
      </p:sp>
      <p:sp>
        <p:nvSpPr>
          <p:cNvPr id="17" name="TextBox 17"/>
          <p:cNvSpPr txBox="1"/>
          <p:nvPr/>
        </p:nvSpPr>
        <p:spPr>
          <a:xfrm>
            <a:off x="10742519" y="368020"/>
            <a:ext cx="1060497"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About Us</a:t>
            </a:r>
          </a:p>
        </p:txBody>
      </p:sp>
      <p:sp>
        <p:nvSpPr>
          <p:cNvPr id="18" name="TextBox 18"/>
          <p:cNvSpPr txBox="1"/>
          <p:nvPr/>
        </p:nvSpPr>
        <p:spPr>
          <a:xfrm>
            <a:off x="9264113" y="368020"/>
            <a:ext cx="951705"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Service</a:t>
            </a:r>
          </a:p>
        </p:txBody>
      </p:sp>
      <p:sp>
        <p:nvSpPr>
          <p:cNvPr id="19" name="TextBox 19"/>
          <p:cNvSpPr txBox="1"/>
          <p:nvPr/>
        </p:nvSpPr>
        <p:spPr>
          <a:xfrm>
            <a:off x="7817854" y="368020"/>
            <a:ext cx="809760" cy="264086"/>
          </a:xfrm>
          <a:prstGeom prst="rect">
            <a:avLst/>
          </a:prstGeom>
        </p:spPr>
        <p:txBody>
          <a:bodyPr lIns="0" tIns="0" rIns="0" bIns="0" rtlCol="0" anchor="t">
            <a:spAutoFit/>
          </a:bodyPr>
          <a:lstStyle/>
          <a:p>
            <a:pPr algn="l">
              <a:lnSpc>
                <a:spcPts val="2239"/>
              </a:lnSpc>
              <a:spcBef>
                <a:spcPct val="0"/>
              </a:spcBef>
            </a:pPr>
            <a:r>
              <a:rPr lang="en-US" sz="1599">
                <a:solidFill>
                  <a:srgbClr val="FFFFFF"/>
                </a:solidFill>
                <a:latin typeface="Open Sans"/>
                <a:ea typeface="Open Sans"/>
                <a:cs typeface="Open Sans"/>
                <a:sym typeface="Open Sans"/>
              </a:rPr>
              <a:t>Home</a:t>
            </a:r>
          </a:p>
        </p:txBody>
      </p:sp>
      <p:sp>
        <p:nvSpPr>
          <p:cNvPr id="20" name="TextBox 20"/>
          <p:cNvSpPr txBox="1"/>
          <p:nvPr/>
        </p:nvSpPr>
        <p:spPr>
          <a:xfrm>
            <a:off x="1028700" y="2273609"/>
            <a:ext cx="11071471" cy="3181997"/>
          </a:xfrm>
          <a:prstGeom prst="rect">
            <a:avLst/>
          </a:prstGeom>
        </p:spPr>
        <p:txBody>
          <a:bodyPr lIns="0" tIns="0" rIns="0" bIns="0" rtlCol="0" anchor="t">
            <a:spAutoFit/>
          </a:bodyPr>
          <a:lstStyle/>
          <a:p>
            <a:pPr algn="l">
              <a:lnSpc>
                <a:spcPts val="26077"/>
              </a:lnSpc>
              <a:spcBef>
                <a:spcPct val="0"/>
              </a:spcBef>
            </a:pPr>
            <a:r>
              <a:rPr lang="en-US" sz="18626">
                <a:solidFill>
                  <a:srgbClr val="FFFFFF"/>
                </a:solidFill>
                <a:latin typeface="Bebas Neue Cyrillic"/>
                <a:ea typeface="Bebas Neue Cyrillic"/>
                <a:cs typeface="Bebas Neue Cyrillic"/>
                <a:sym typeface="Bebas Neue Cyrillic"/>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543</Words>
  <Application>Microsoft Office PowerPoint</Application>
  <PresentationFormat>Custom</PresentationFormat>
  <Paragraphs>103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Open Sans Bold</vt:lpstr>
      <vt:lpstr>Open Sans</vt:lpstr>
      <vt:lpstr>Bebas Neue Cyrillic</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chaitanya.sai.3.8.3@outlook.com</cp:lastModifiedBy>
  <cp:revision>5</cp:revision>
  <dcterms:created xsi:type="dcterms:W3CDTF">2006-08-16T00:00:00Z</dcterms:created>
  <dcterms:modified xsi:type="dcterms:W3CDTF">2024-11-19T09:05:26Z</dcterms:modified>
  <dc:identifier>DAGWtgJHEJU</dc:identifier>
</cp:coreProperties>
</file>